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2" r:id="rId3"/>
    <p:sldId id="263" r:id="rId4"/>
    <p:sldId id="265" r:id="rId5"/>
    <p:sldId id="266" r:id="rId6"/>
    <p:sldId id="267" r:id="rId7"/>
    <p:sldId id="264" r:id="rId8"/>
  </p:sldIdLst>
  <p:sldSz cx="10287000" cy="13716000"/>
  <p:notesSz cx="6858000" cy="9144000"/>
  <p:embeddedFontLst>
    <p:embeddedFont>
      <p:font typeface="セザンヌ Medium" panose="020B0600070205080204" charset="-128"/>
      <p:regular r:id="rId9"/>
    </p:embeddedFont>
    <p:embeddedFont>
      <p:font typeface="つなぎゴシック" panose="020B0600070205080204" charset="-128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78" autoAdjust="0"/>
    <p:restoredTop sz="94622" autoAdjust="0"/>
  </p:normalViewPr>
  <p:slideViewPr>
    <p:cSldViewPr>
      <p:cViewPr varScale="1">
        <p:scale>
          <a:sx n="48" d="100"/>
          <a:sy n="48" d="100"/>
        </p:scale>
        <p:origin x="2636" y="60"/>
      </p:cViewPr>
      <p:guideLst>
        <p:guide orient="horz" pos="2880"/>
        <p:guide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2840567"/>
            <a:ext cx="4371975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525" y="5181600"/>
            <a:ext cx="360045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366186"/>
            <a:ext cx="1157288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366186"/>
            <a:ext cx="3386138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01" y="5875869"/>
            <a:ext cx="4371975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301" y="3875620"/>
            <a:ext cx="4371975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4612" y="2133602"/>
            <a:ext cx="2271713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046817"/>
            <a:ext cx="2272606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175" y="2899833"/>
            <a:ext cx="2272606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12827" y="2046817"/>
            <a:ext cx="2273498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12827" y="2899833"/>
            <a:ext cx="227349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6" y="364067"/>
            <a:ext cx="1692176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965" y="364069"/>
            <a:ext cx="2875360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7176" y="1913469"/>
            <a:ext cx="1692176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62" y="6400800"/>
            <a:ext cx="30861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8162" y="817033"/>
            <a:ext cx="30861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162" y="7156451"/>
            <a:ext cx="30861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366184"/>
            <a:ext cx="462915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133602"/>
            <a:ext cx="462915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175" y="8475136"/>
            <a:ext cx="12001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7363" y="8475136"/>
            <a:ext cx="16287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6175" y="8475136"/>
            <a:ext cx="12001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477500" cy="13716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1844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-1257300" y="473139"/>
            <a:ext cx="8539703" cy="809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ja-JP" altLang="en-US" sz="3200" spc="121" dirty="0">
                <a:solidFill>
                  <a:srgbClr val="1A1A1A"/>
                </a:solidFill>
                <a:latin typeface="つなぎゴシック"/>
                <a:ea typeface="つなぎゴシック"/>
                <a:cs typeface="つなぎゴシック"/>
                <a:sym typeface="つなぎゴシック"/>
              </a:rPr>
              <a:t>テーマ：ふるさと納税</a:t>
            </a:r>
            <a:endParaRPr lang="en-US" sz="3200" spc="121" dirty="0">
              <a:solidFill>
                <a:srgbClr val="1A1A1A"/>
              </a:solidFill>
              <a:latin typeface="つなぎゴシック"/>
              <a:ea typeface="つなぎゴシック"/>
              <a:cs typeface="つなぎゴシック"/>
              <a:sym typeface="つなぎゴシック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2500" y="1447800"/>
            <a:ext cx="8839200" cy="1800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b="1" u="sng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きっかけ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</a:t>
            </a:r>
            <a:r>
              <a:rPr lang="ja-JP" altLang="en-US" sz="24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昨年のお歳暮で頂いた、てっちりセット</a:t>
            </a:r>
            <a:endParaRPr lang="en-US" altLang="ja-JP" sz="24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b="1" u="sng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ふるさと納税とは？　</a:t>
            </a:r>
            <a:endParaRPr lang="en-US" altLang="ja-JP" sz="2600" b="1" u="sng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000" dirty="0"/>
              <a:t>　　　　　　　　</a:t>
            </a:r>
            <a:r>
              <a:rPr lang="en-US" altLang="ja-JP" sz="2000" dirty="0"/>
              <a:t>2024</a:t>
            </a:r>
            <a:r>
              <a:rPr lang="ja-JP" altLang="en-US" sz="2000" dirty="0"/>
              <a:t>年度のふるさと納税の寄付総額が過去最高の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兆</a:t>
            </a:r>
            <a:r>
              <a:rPr lang="en-US" altLang="ja-JP" sz="2000" b="1" dirty="0"/>
              <a:t>2728</a:t>
            </a:r>
            <a:r>
              <a:rPr lang="ja-JP" altLang="en-US" sz="2000" b="1" dirty="0"/>
              <a:t>億円</a:t>
            </a:r>
            <a:endParaRPr lang="en-US" altLang="ja-JP" sz="2000" b="1" u="sng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F9809F-1E4D-EE4A-F747-AF370240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78" y="4927953"/>
            <a:ext cx="6415122" cy="36826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8DC91D-104E-68BF-FDA1-B949ED6C9EC9}"/>
              </a:ext>
            </a:extLst>
          </p:cNvPr>
          <p:cNvSpPr txBox="1"/>
          <p:nvPr/>
        </p:nvSpPr>
        <p:spPr>
          <a:xfrm>
            <a:off x="723900" y="454629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Copliot</a:t>
            </a:r>
            <a:r>
              <a:rPr kumimoji="1" lang="en-US" altLang="ja-JP" dirty="0"/>
              <a:t> says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37B8AE7-000C-F347-0A8D-C8FF10C5C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9049330"/>
            <a:ext cx="5562600" cy="4006554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4D69EE44-E099-B9D7-3067-6DE176A8E3F0}"/>
              </a:ext>
            </a:extLst>
          </p:cNvPr>
          <p:cNvSpPr txBox="1"/>
          <p:nvPr/>
        </p:nvSpPr>
        <p:spPr>
          <a:xfrm>
            <a:off x="952500" y="8551262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b="1" u="sng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ふるさとの納税の仕組み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F89DBF35-3269-A503-D3C5-D44710C02132}"/>
              </a:ext>
            </a:extLst>
          </p:cNvPr>
          <p:cNvSpPr txBox="1"/>
          <p:nvPr/>
        </p:nvSpPr>
        <p:spPr>
          <a:xfrm>
            <a:off x="1090578" y="2785335"/>
            <a:ext cx="8563043" cy="1800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今回、伊藤が実施したリスト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飛騨牛</a:t>
            </a:r>
            <a:r>
              <a:rPr lang="en-US" altLang="ja-JP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(</a:t>
            </a:r>
            <a:r>
              <a:rPr lang="ja-JP" altLang="en-US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お中元</a:t>
            </a:r>
            <a:r>
              <a:rPr lang="en-US" altLang="ja-JP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)</a:t>
            </a:r>
            <a:r>
              <a:rPr lang="ja-JP" altLang="en-US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         </a:t>
            </a:r>
            <a:r>
              <a:rPr lang="en-US" altLang="ja-JP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\15,000 ×</a:t>
            </a:r>
            <a:r>
              <a:rPr lang="ja-JP" altLang="en-US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</a:t>
            </a:r>
            <a:r>
              <a:rPr lang="en-US" altLang="ja-JP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4</a:t>
            </a:r>
          </a:p>
          <a:p>
            <a:pPr>
              <a:lnSpc>
                <a:spcPts val="3640"/>
              </a:lnSpc>
            </a:pPr>
            <a:r>
              <a:rPr lang="en-US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   </a:t>
            </a:r>
            <a:r>
              <a:rPr lang="ja-JP" altLang="en-US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愛知大学寄付　　　　　</a:t>
            </a:r>
            <a:r>
              <a:rPr lang="en-US" altLang="ja-JP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\30,000</a:t>
            </a:r>
          </a:p>
          <a:p>
            <a:pPr>
              <a:lnSpc>
                <a:spcPts val="3640"/>
              </a:lnSpc>
            </a:pPr>
            <a:r>
              <a:rPr lang="en-US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   </a:t>
            </a:r>
            <a:r>
              <a:rPr lang="ja-JP" altLang="en-US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合計　　　　　　　　　</a:t>
            </a:r>
            <a:r>
              <a:rPr lang="en-US" altLang="ja-JP" sz="20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\90.000</a:t>
            </a:r>
            <a:endParaRPr lang="en-US" sz="20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9D61-3C55-6B5B-12C7-D37FF3F1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DFBFA0A6-B470-FB2C-12C5-A99D5B93E747}"/>
              </a:ext>
            </a:extLst>
          </p:cNvPr>
          <p:cNvSpPr/>
          <p:nvPr/>
        </p:nvSpPr>
        <p:spPr>
          <a:xfrm>
            <a:off x="0" y="0"/>
            <a:ext cx="10477500" cy="13716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1844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748B492-BB0C-FA85-40BF-1EC690E86540}"/>
              </a:ext>
            </a:extLst>
          </p:cNvPr>
          <p:cNvSpPr txBox="1"/>
          <p:nvPr/>
        </p:nvSpPr>
        <p:spPr>
          <a:xfrm>
            <a:off x="723900" y="4690158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国の補填システム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1FD5849-4FB2-BDD1-2686-338465AB8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5325158"/>
            <a:ext cx="5867400" cy="2946142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ACA01C55-21B4-8BF5-343C-DFCD5FEE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740458"/>
            <a:ext cx="5234329" cy="3755342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3726B528-B66E-EFEB-2087-778D7DBF9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8339198"/>
            <a:ext cx="5867400" cy="49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649A5-68A3-E2D0-8407-3F314BDE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28E6851F-D539-40C1-98F2-8D1B009E940D}"/>
              </a:ext>
            </a:extLst>
          </p:cNvPr>
          <p:cNvSpPr/>
          <p:nvPr/>
        </p:nvSpPr>
        <p:spPr>
          <a:xfrm>
            <a:off x="0" y="0"/>
            <a:ext cx="10477500" cy="13716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1844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1EE6B00-07BF-2E48-3726-2973704268CF}"/>
              </a:ext>
            </a:extLst>
          </p:cNvPr>
          <p:cNvSpPr txBox="1"/>
          <p:nvPr/>
        </p:nvSpPr>
        <p:spPr>
          <a:xfrm>
            <a:off x="1333500" y="8305800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寄付金の上限額確認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DBCAC0B-E078-4E1E-ECCE-770D97CC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8915400"/>
            <a:ext cx="5562600" cy="37084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495705E0-67B0-A1B1-B322-90EB5C405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981200"/>
            <a:ext cx="7061199" cy="4707466"/>
          </a:xfrm>
          <a:prstGeom prst="rect">
            <a:avLst/>
          </a:prstGeom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4F04ED2B-2EF0-D280-C78F-339EC9AC6085}"/>
              </a:ext>
            </a:extLst>
          </p:cNvPr>
          <p:cNvSpPr txBox="1"/>
          <p:nvPr/>
        </p:nvSpPr>
        <p:spPr>
          <a:xfrm>
            <a:off x="1044783" y="1320424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年収と家族構成による上限額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9536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34855-443B-B5A8-8264-E95E1C228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A4F264C3-09B2-DF9D-7195-B53798084074}"/>
              </a:ext>
            </a:extLst>
          </p:cNvPr>
          <p:cNvSpPr/>
          <p:nvPr/>
        </p:nvSpPr>
        <p:spPr>
          <a:xfrm>
            <a:off x="0" y="-152400"/>
            <a:ext cx="10477500" cy="13716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1844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19651EB-261D-0B4E-058F-5A1732E6B57A}"/>
              </a:ext>
            </a:extLst>
          </p:cNvPr>
          <p:cNvSpPr txBox="1"/>
          <p:nvPr/>
        </p:nvSpPr>
        <p:spPr>
          <a:xfrm>
            <a:off x="1057483" y="7565293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食べ物以外の返礼品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2AA8CC0A-8890-89B8-551D-88BCF6E34EA0}"/>
              </a:ext>
            </a:extLst>
          </p:cNvPr>
          <p:cNvSpPr txBox="1"/>
          <p:nvPr/>
        </p:nvSpPr>
        <p:spPr>
          <a:xfrm>
            <a:off x="1044783" y="1320424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寄付の形態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BB6019-5073-AB7D-0BC6-50A8B0B1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3" y="2088306"/>
            <a:ext cx="5267118" cy="52187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8260315-715B-9234-DBDA-91F71DA40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8051801"/>
            <a:ext cx="6690609" cy="508484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47E60D-5CD4-FC95-154F-2CB17DB81A22}"/>
              </a:ext>
            </a:extLst>
          </p:cNvPr>
          <p:cNvSpPr/>
          <p:nvPr/>
        </p:nvSpPr>
        <p:spPr>
          <a:xfrm>
            <a:off x="1257300" y="5029200"/>
            <a:ext cx="2286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8959379-74AD-3436-8B50-19CBA3DAF282}"/>
              </a:ext>
            </a:extLst>
          </p:cNvPr>
          <p:cNvSpPr/>
          <p:nvPr/>
        </p:nvSpPr>
        <p:spPr>
          <a:xfrm>
            <a:off x="1257300" y="6705600"/>
            <a:ext cx="1676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33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F3B5-0EC1-CAFA-C621-7AA013495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AE6AF9A1-3FA3-E7C9-94B3-F82090FBFBE7}"/>
              </a:ext>
            </a:extLst>
          </p:cNvPr>
          <p:cNvSpPr/>
          <p:nvPr/>
        </p:nvSpPr>
        <p:spPr>
          <a:xfrm>
            <a:off x="0" y="0"/>
            <a:ext cx="10477500" cy="13716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1844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D37667F-633E-7BD7-3D11-B12EDC5669B3}"/>
              </a:ext>
            </a:extLst>
          </p:cNvPr>
          <p:cNvSpPr txBox="1"/>
          <p:nvPr/>
        </p:nvSpPr>
        <p:spPr>
          <a:xfrm>
            <a:off x="876300" y="6248400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旅行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2762CAAF-9F25-1D0F-C31A-E7FFF15B1A84}"/>
              </a:ext>
            </a:extLst>
          </p:cNvPr>
          <p:cNvSpPr txBox="1"/>
          <p:nvPr/>
        </p:nvSpPr>
        <p:spPr>
          <a:xfrm>
            <a:off x="1044783" y="1320424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電化製品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424A1A4-FD6A-1DF6-6BCD-25C121DA7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981200"/>
            <a:ext cx="8295241" cy="39624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62AC1E3-5371-DF61-F391-2D9CE63BA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7052359"/>
            <a:ext cx="5701564" cy="39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1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54CB-D8E3-28E9-EFA1-06DEDD8A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6DE3BE0F-E1CF-6784-DC62-1CA0C0CC4E51}"/>
              </a:ext>
            </a:extLst>
          </p:cNvPr>
          <p:cNvSpPr/>
          <p:nvPr/>
        </p:nvSpPr>
        <p:spPr>
          <a:xfrm>
            <a:off x="0" y="0"/>
            <a:ext cx="10477500" cy="13716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1844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D1D3FC3B-E7D2-527C-5A84-DF453A720FF4}"/>
              </a:ext>
            </a:extLst>
          </p:cNvPr>
          <p:cNvSpPr txBox="1"/>
          <p:nvPr/>
        </p:nvSpPr>
        <p:spPr>
          <a:xfrm>
            <a:off x="1044783" y="1320424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地方で特徴にある電化製品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DA8EEC-E6E6-57C7-82EB-96183649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905000"/>
            <a:ext cx="4552047" cy="5649816"/>
          </a:xfrm>
          <a:prstGeom prst="rect">
            <a:avLst/>
          </a:prstGeom>
        </p:spPr>
      </p:pic>
      <p:sp>
        <p:nvSpPr>
          <p:cNvPr id="5" name="TextBox 19">
            <a:extLst>
              <a:ext uri="{FF2B5EF4-FFF2-40B4-BE49-F238E27FC236}">
                <a16:creationId xmlns:a16="http://schemas.microsoft.com/office/drawing/2014/main" id="{533755FB-497D-EA89-7F59-A2AD06B25EFA}"/>
              </a:ext>
            </a:extLst>
          </p:cNvPr>
          <p:cNvSpPr txBox="1"/>
          <p:nvPr/>
        </p:nvSpPr>
        <p:spPr>
          <a:xfrm>
            <a:off x="1076257" y="8153400"/>
            <a:ext cx="8563043" cy="1800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今回、伊藤が実施したリスト</a:t>
            </a:r>
            <a:endParaRPr lang="en-US" altLang="ja-JP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飛騨牛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(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お中元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)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         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\15,000 ×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　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4</a:t>
            </a:r>
          </a:p>
          <a:p>
            <a:pPr>
              <a:lnSpc>
                <a:spcPts val="3640"/>
              </a:lnSpc>
            </a:pPr>
            <a:r>
              <a:rPr 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   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愛知大学寄付　　　　　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\30,000</a:t>
            </a:r>
          </a:p>
          <a:p>
            <a:pPr>
              <a:lnSpc>
                <a:spcPts val="3640"/>
              </a:lnSpc>
            </a:pPr>
            <a:r>
              <a:rPr 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   </a:t>
            </a: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合計　　　　　　　　　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\90.000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</p:spTree>
    <p:extLst>
      <p:ext uri="{BB962C8B-B14F-4D97-AF65-F5344CB8AC3E}">
        <p14:creationId xmlns:p14="http://schemas.microsoft.com/office/powerpoint/2010/main" val="4785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5DDD-D60E-23E6-E4E7-2A2FC3355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3938E935-A609-B56A-15F6-747E864347E1}"/>
              </a:ext>
            </a:extLst>
          </p:cNvPr>
          <p:cNvSpPr/>
          <p:nvPr/>
        </p:nvSpPr>
        <p:spPr>
          <a:xfrm>
            <a:off x="0" y="0"/>
            <a:ext cx="10477500" cy="13716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1000"/>
            </a:blip>
            <a:stretch>
              <a:fillRect t="-1844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F553D15-9452-9268-1604-04B44CF9CDFE}"/>
              </a:ext>
            </a:extLst>
          </p:cNvPr>
          <p:cNvSpPr txBox="1"/>
          <p:nvPr/>
        </p:nvSpPr>
        <p:spPr>
          <a:xfrm>
            <a:off x="1006683" y="6159481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ふるなびでポイント</a:t>
            </a:r>
            <a:r>
              <a:rPr lang="en-US" altLang="ja-JP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get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74E6F848-94DC-8486-414F-031C6DAA4355}"/>
              </a:ext>
            </a:extLst>
          </p:cNvPr>
          <p:cNvSpPr txBox="1"/>
          <p:nvPr/>
        </p:nvSpPr>
        <p:spPr>
          <a:xfrm>
            <a:off x="1044783" y="1320424"/>
            <a:ext cx="8839200" cy="4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ja-JP" altLang="en-US" sz="2600" spc="189" dirty="0">
                <a:solidFill>
                  <a:srgbClr val="1A1A1A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さとふる以外の人気のふるさと納税サイト</a:t>
            </a:r>
            <a:endParaRPr lang="en-US" sz="2600" spc="189" dirty="0">
              <a:solidFill>
                <a:srgbClr val="1A1A1A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C3FC02-B3D6-C437-6CAF-54A70BE7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83" y="1981954"/>
            <a:ext cx="6232317" cy="38931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1FD75B3-09BD-65F0-DBB8-64D4A1EC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83" y="6600824"/>
            <a:ext cx="5286580" cy="339821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153CAB2-090A-E3FC-BB6F-E625C0875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83" y="10121948"/>
            <a:ext cx="5063348" cy="32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24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146</Words>
  <Application>Microsoft Office PowerPoint</Application>
  <PresentationFormat>ユーザー設定</PresentationFormat>
  <Paragraphs>24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セザンヌ Medium</vt:lpstr>
      <vt:lpstr>Calibri</vt:lpstr>
      <vt:lpstr>つなぎゴシック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 黒 モダン 自己紹介 プレゼンテーション</dc:title>
  <cp:lastModifiedBy>hi ito</cp:lastModifiedBy>
  <cp:revision>39</cp:revision>
  <dcterms:created xsi:type="dcterms:W3CDTF">2006-08-16T00:00:00Z</dcterms:created>
  <dcterms:modified xsi:type="dcterms:W3CDTF">2025-08-10T09:46:44Z</dcterms:modified>
  <dc:identifier>DAGoVbrks40</dc:identifier>
</cp:coreProperties>
</file>